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36"/>
  </p:notesMasterIdLst>
  <p:sldIdLst>
    <p:sldId id="283" r:id="rId3"/>
    <p:sldId id="313" r:id="rId4"/>
    <p:sldId id="314" r:id="rId5"/>
    <p:sldId id="318" r:id="rId6"/>
    <p:sldId id="319" r:id="rId7"/>
    <p:sldId id="320" r:id="rId8"/>
    <p:sldId id="321" r:id="rId9"/>
    <p:sldId id="322" r:id="rId10"/>
    <p:sldId id="317" r:id="rId11"/>
    <p:sldId id="323" r:id="rId12"/>
    <p:sldId id="324" r:id="rId13"/>
    <p:sldId id="325" r:id="rId14"/>
    <p:sldId id="326" r:id="rId15"/>
    <p:sldId id="327" r:id="rId16"/>
    <p:sldId id="328" r:id="rId17"/>
    <p:sldId id="329" r:id="rId18"/>
    <p:sldId id="315" r:id="rId19"/>
    <p:sldId id="330" r:id="rId20"/>
    <p:sldId id="331" r:id="rId21"/>
    <p:sldId id="332" r:id="rId22"/>
    <p:sldId id="333" r:id="rId23"/>
    <p:sldId id="337" r:id="rId24"/>
    <p:sldId id="338" r:id="rId25"/>
    <p:sldId id="339" r:id="rId26"/>
    <p:sldId id="340" r:id="rId27"/>
    <p:sldId id="341" r:id="rId28"/>
    <p:sldId id="342" r:id="rId29"/>
    <p:sldId id="343" r:id="rId30"/>
    <p:sldId id="345" r:id="rId31"/>
    <p:sldId id="344" r:id="rId32"/>
    <p:sldId id="335" r:id="rId33"/>
    <p:sldId id="336" r:id="rId34"/>
    <p:sldId id="33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313"/>
            <p14:sldId id="314"/>
            <p14:sldId id="318"/>
            <p14:sldId id="319"/>
            <p14:sldId id="320"/>
            <p14:sldId id="321"/>
            <p14:sldId id="322"/>
            <p14:sldId id="317"/>
            <p14:sldId id="323"/>
            <p14:sldId id="324"/>
            <p14:sldId id="325"/>
            <p14:sldId id="326"/>
            <p14:sldId id="327"/>
            <p14:sldId id="328"/>
            <p14:sldId id="329"/>
            <p14:sldId id="315"/>
            <p14:sldId id="330"/>
            <p14:sldId id="331"/>
            <p14:sldId id="332"/>
            <p14:sldId id="333"/>
            <p14:sldId id="337"/>
            <p14:sldId id="338"/>
            <p14:sldId id="339"/>
            <p14:sldId id="340"/>
            <p14:sldId id="341"/>
            <p14:sldId id="342"/>
            <p14:sldId id="343"/>
            <p14:sldId id="345"/>
            <p14:sldId id="344"/>
            <p14:sldId id="335"/>
            <p14:sldId id="336"/>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p:restoredTop sz="94708"/>
  </p:normalViewPr>
  <p:slideViewPr>
    <p:cSldViewPr snapToGrid="0" snapToObjects="1">
      <p:cViewPr varScale="1">
        <p:scale>
          <a:sx n="128" d="100"/>
          <a:sy n="128" d="100"/>
        </p:scale>
        <p:origin x="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94724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1564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61096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9987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32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406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2774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82754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6556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2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1582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269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6991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0048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2493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7756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80958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1970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3752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7521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1910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6383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4042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1354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1209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778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554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767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0916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007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342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0054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4200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0722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3813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788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4308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0983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63334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67566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5899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4551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6101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5623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18867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69241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image" Target="../media/image13.jp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5.sv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4.pn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theme" Target="../theme/theme2.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8115077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67597429-3BB0-5C42-B657-E4FE816FB2B9}"/>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12 : Setting Up AWS Guard Duty</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8350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1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54239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r="56289"/>
          <a:stretch/>
        </p:blipFill>
        <p:spPr>
          <a:xfrm>
            <a:off x="3805617" y="2421653"/>
            <a:ext cx="4580764" cy="174841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2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35829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33299" y="2481943"/>
            <a:ext cx="11956208" cy="194938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3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“Blueprints”</a:t>
            </a:r>
          </a:p>
        </p:txBody>
      </p:sp>
    </p:spTree>
    <p:extLst>
      <p:ext uri="{BB962C8B-B14F-4D97-AF65-F5344CB8AC3E}">
        <p14:creationId xmlns:p14="http://schemas.microsoft.com/office/powerpoint/2010/main" val="342285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630112" y="1467059"/>
            <a:ext cx="10381231" cy="3768132"/>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4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Search for ‘</a:t>
            </a:r>
            <a:r>
              <a:rPr lang="en-US" dirty="0" err="1"/>
              <a:t>splunk</a:t>
            </a:r>
            <a:r>
              <a:rPr lang="en-US" dirty="0"/>
              <a:t>’ and select ‘</a:t>
            </a:r>
            <a:r>
              <a:rPr lang="en-US" dirty="0" err="1"/>
              <a:t>splunk</a:t>
            </a:r>
            <a:r>
              <a:rPr lang="en-US" dirty="0"/>
              <a:t>-logging’ function</a:t>
            </a:r>
          </a:p>
        </p:txBody>
      </p:sp>
      <p:cxnSp>
        <p:nvCxnSpPr>
          <p:cNvPr id="5" name="Straight Arrow Connector 4">
            <a:extLst>
              <a:ext uri="{FF2B5EF4-FFF2-40B4-BE49-F238E27FC236}">
                <a16:creationId xmlns:a16="http://schemas.microsoft.com/office/drawing/2014/main" id="{16FA2F01-242E-594F-A1A6-40B2CE9945F0}"/>
              </a:ext>
            </a:extLst>
          </p:cNvPr>
          <p:cNvCxnSpPr>
            <a:cxnSpLocks/>
          </p:cNvCxnSpPr>
          <p:nvPr/>
        </p:nvCxnSpPr>
        <p:spPr>
          <a:xfrm>
            <a:off x="7837714" y="1280628"/>
            <a:ext cx="2803490" cy="1412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8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637880"/>
            <a:ext cx="9020504" cy="351692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5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Enter basic information</a:t>
            </a:r>
          </a:p>
        </p:txBody>
      </p:sp>
    </p:spTree>
    <p:extLst>
      <p:ext uri="{BB962C8B-B14F-4D97-AF65-F5344CB8AC3E}">
        <p14:creationId xmlns:p14="http://schemas.microsoft.com/office/powerpoint/2010/main" val="120950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889962"/>
            <a:ext cx="9020504" cy="3012759"/>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6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Fill in the HEC URL and HEC Token and click “Create function”</a:t>
            </a:r>
          </a:p>
        </p:txBody>
      </p:sp>
      <p:sp>
        <p:nvSpPr>
          <p:cNvPr id="2" name="TextBox 1">
            <a:extLst>
              <a:ext uri="{FF2B5EF4-FFF2-40B4-BE49-F238E27FC236}">
                <a16:creationId xmlns:a16="http://schemas.microsoft.com/office/drawing/2014/main" id="{001F0FE2-196A-724F-B9E4-BFA994895423}"/>
              </a:ext>
            </a:extLst>
          </p:cNvPr>
          <p:cNvSpPr txBox="1"/>
          <p:nvPr/>
        </p:nvSpPr>
        <p:spPr>
          <a:xfrm>
            <a:off x="7281746" y="2665141"/>
            <a:ext cx="1263166" cy="184666"/>
          </a:xfrm>
          <a:prstGeom prst="rect">
            <a:avLst/>
          </a:prstGeom>
          <a:noFill/>
        </p:spPr>
        <p:txBody>
          <a:bodyPr wrap="none" lIns="0" tIns="0" rIns="0" bIns="0" rtlCol="0">
            <a:spAutoFit/>
          </a:bodyPr>
          <a:lstStyle/>
          <a:p>
            <a:r>
              <a:rPr lang="en-US" sz="1200" dirty="0"/>
              <a:t>/collector/services/</a:t>
            </a:r>
          </a:p>
        </p:txBody>
      </p:sp>
      <p:sp>
        <p:nvSpPr>
          <p:cNvPr id="7" name="TextBox 6">
            <a:extLst>
              <a:ext uri="{FF2B5EF4-FFF2-40B4-BE49-F238E27FC236}">
                <a16:creationId xmlns:a16="http://schemas.microsoft.com/office/drawing/2014/main" id="{67C6A805-8C8A-4047-8C3A-4944353959F0}"/>
              </a:ext>
            </a:extLst>
          </p:cNvPr>
          <p:cNvSpPr txBox="1"/>
          <p:nvPr/>
        </p:nvSpPr>
        <p:spPr>
          <a:xfrm>
            <a:off x="5672253" y="3018262"/>
            <a:ext cx="1245534" cy="184666"/>
          </a:xfrm>
          <a:prstGeom prst="rect">
            <a:avLst/>
          </a:prstGeom>
          <a:noFill/>
        </p:spPr>
        <p:txBody>
          <a:bodyPr wrap="none" lIns="0" tIns="0" rIns="0" bIns="0" rtlCol="0">
            <a:spAutoFit/>
          </a:bodyPr>
          <a:lstStyle/>
          <a:p>
            <a:r>
              <a:rPr lang="en-US" sz="1200" dirty="0"/>
              <a:t>&lt;your token here&gt;</a:t>
            </a:r>
          </a:p>
        </p:txBody>
      </p:sp>
    </p:spTree>
    <p:extLst>
      <p:ext uri="{BB962C8B-B14F-4D97-AF65-F5344CB8AC3E}">
        <p14:creationId xmlns:p14="http://schemas.microsoft.com/office/powerpoint/2010/main" val="419044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l="16103" t="7976" r="28661" b="3640"/>
          <a:stretch/>
        </p:blipFill>
        <p:spPr>
          <a:xfrm>
            <a:off x="81405" y="2107913"/>
            <a:ext cx="6014594" cy="3750276"/>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7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Edit the </a:t>
            </a:r>
            <a:r>
              <a:rPr lang="en-US" dirty="0" err="1"/>
              <a:t>sourcetype</a:t>
            </a:r>
            <a:r>
              <a:rPr lang="en-US" dirty="0"/>
              <a:t> in line 54 change from ‘</a:t>
            </a:r>
            <a:r>
              <a:rPr lang="en-US" dirty="0" err="1"/>
              <a:t>httpevent</a:t>
            </a:r>
            <a:r>
              <a:rPr lang="en-US" dirty="0"/>
              <a:t>’ to ‘</a:t>
            </a:r>
            <a:r>
              <a:rPr lang="en-US" dirty="0" err="1"/>
              <a:t>aws:cloudwatch:guardduty</a:t>
            </a:r>
            <a:r>
              <a:rPr lang="en-US" dirty="0"/>
              <a:t>’</a:t>
            </a:r>
          </a:p>
        </p:txBody>
      </p:sp>
      <p:pic>
        <p:nvPicPr>
          <p:cNvPr id="5" name="Picture 4">
            <a:extLst>
              <a:ext uri="{FF2B5EF4-FFF2-40B4-BE49-F238E27FC236}">
                <a16:creationId xmlns:a16="http://schemas.microsoft.com/office/drawing/2014/main" id="{63E0F584-5B87-7147-8DF1-7AAD486AB4AD}"/>
              </a:ext>
            </a:extLst>
          </p:cNvPr>
          <p:cNvPicPr>
            <a:picLocks noChangeAspect="1"/>
          </p:cNvPicPr>
          <p:nvPr/>
        </p:nvPicPr>
        <p:blipFill rotWithShape="1">
          <a:blip r:embed="rId3"/>
          <a:srcRect l="15247" t="6823" r="28956" b="4623"/>
          <a:stretch/>
        </p:blipFill>
        <p:spPr>
          <a:xfrm>
            <a:off x="6189785" y="2107913"/>
            <a:ext cx="6002215" cy="3750276"/>
          </a:xfrm>
          <a:prstGeom prst="rect">
            <a:avLst/>
          </a:prstGeom>
        </p:spPr>
      </p:pic>
      <p:cxnSp>
        <p:nvCxnSpPr>
          <p:cNvPr id="8" name="Straight Arrow Connector 7">
            <a:extLst>
              <a:ext uri="{FF2B5EF4-FFF2-40B4-BE49-F238E27FC236}">
                <a16:creationId xmlns:a16="http://schemas.microsoft.com/office/drawing/2014/main" id="{F62A9E8C-ED95-1F41-92A7-35F0AE49DBCA}"/>
              </a:ext>
            </a:extLst>
          </p:cNvPr>
          <p:cNvCxnSpPr>
            <a:cxnSpLocks/>
          </p:cNvCxnSpPr>
          <p:nvPr/>
        </p:nvCxnSpPr>
        <p:spPr>
          <a:xfrm>
            <a:off x="1718269" y="1788607"/>
            <a:ext cx="1" cy="2411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214848-0588-784B-8F9C-6E9D24A7751F}"/>
              </a:ext>
            </a:extLst>
          </p:cNvPr>
          <p:cNvCxnSpPr>
            <a:cxnSpLocks/>
          </p:cNvCxnSpPr>
          <p:nvPr/>
        </p:nvCxnSpPr>
        <p:spPr>
          <a:xfrm>
            <a:off x="7616651" y="1707289"/>
            <a:ext cx="0" cy="249292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4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CloudWatch Events</a:t>
            </a:r>
          </a:p>
        </p:txBody>
      </p:sp>
      <p:sp>
        <p:nvSpPr>
          <p:cNvPr id="4" name="Text Placeholder 3">
            <a:extLst>
              <a:ext uri="{FF2B5EF4-FFF2-40B4-BE49-F238E27FC236}">
                <a16:creationId xmlns:a16="http://schemas.microsoft.com/office/drawing/2014/main" id="{3AF6AE48-A9E5-F945-9AB9-A7428EC886D9}"/>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F1CEC0F-08CE-344B-9A87-8A37FBE70EE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86633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1574800" y="2500313"/>
            <a:ext cx="9042400" cy="2184400"/>
          </a:xfrm>
        </p:spPr>
      </p:pic>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Click on Events and Create Rule</a:t>
            </a:r>
          </a:p>
        </p:txBody>
      </p:sp>
      <p:cxnSp>
        <p:nvCxnSpPr>
          <p:cNvPr id="20" name="Straight Arrow Connector 19">
            <a:extLst>
              <a:ext uri="{FF2B5EF4-FFF2-40B4-BE49-F238E27FC236}">
                <a16:creationId xmlns:a16="http://schemas.microsoft.com/office/drawing/2014/main" id="{8E3A6602-7A47-8F47-8535-1804C1B659A2}"/>
              </a:ext>
            </a:extLst>
          </p:cNvPr>
          <p:cNvCxnSpPr>
            <a:cxnSpLocks/>
          </p:cNvCxnSpPr>
          <p:nvPr/>
        </p:nvCxnSpPr>
        <p:spPr>
          <a:xfrm flipH="1">
            <a:off x="954593" y="1366576"/>
            <a:ext cx="2823587" cy="250203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2D308E-9F3E-3A44-970E-0C5306DDEC34}"/>
              </a:ext>
            </a:extLst>
          </p:cNvPr>
          <p:cNvCxnSpPr>
            <a:cxnSpLocks/>
          </p:cNvCxnSpPr>
          <p:nvPr/>
        </p:nvCxnSpPr>
        <p:spPr>
          <a:xfrm flipH="1">
            <a:off x="2612571" y="1518976"/>
            <a:ext cx="1318010" cy="247022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30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793820" y="1280628"/>
            <a:ext cx="3184838" cy="4346734"/>
          </a:xfrm>
        </p:spPr>
      </p:pic>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 2 of 4</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Select </a:t>
            </a:r>
            <a:r>
              <a:rPr lang="en-US" dirty="0" err="1"/>
              <a:t>GuardDuty</a:t>
            </a:r>
            <a:r>
              <a:rPr lang="en-US" dirty="0"/>
              <a:t> Service and select the Lambda function created earlier</a:t>
            </a:r>
          </a:p>
        </p:txBody>
      </p:sp>
      <p:pic>
        <p:nvPicPr>
          <p:cNvPr id="5" name="Picture 4">
            <a:extLst>
              <a:ext uri="{FF2B5EF4-FFF2-40B4-BE49-F238E27FC236}">
                <a16:creationId xmlns:a16="http://schemas.microsoft.com/office/drawing/2014/main" id="{1BE383D6-F190-D14C-A2E6-C39AED3FADCD}"/>
              </a:ext>
            </a:extLst>
          </p:cNvPr>
          <p:cNvPicPr>
            <a:picLocks noChangeAspect="1"/>
          </p:cNvPicPr>
          <p:nvPr/>
        </p:nvPicPr>
        <p:blipFill>
          <a:blip r:embed="rId3"/>
          <a:stretch>
            <a:fillRect/>
          </a:stretch>
        </p:blipFill>
        <p:spPr>
          <a:xfrm>
            <a:off x="3978658" y="1280628"/>
            <a:ext cx="5648554" cy="3357336"/>
          </a:xfrm>
          <a:prstGeom prst="rect">
            <a:avLst/>
          </a:prstGeom>
        </p:spPr>
      </p:pic>
    </p:spTree>
    <p:extLst>
      <p:ext uri="{BB962C8B-B14F-4D97-AF65-F5344CB8AC3E}">
        <p14:creationId xmlns:p14="http://schemas.microsoft.com/office/powerpoint/2010/main" val="217480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07F80-8F6D-B543-98DD-19E2F58AA97F}"/>
              </a:ext>
            </a:extLst>
          </p:cNvPr>
          <p:cNvSpPr>
            <a:spLocks noGrp="1"/>
          </p:cNvSpPr>
          <p:nvPr>
            <p:ph sz="quarter" idx="10"/>
          </p:nvPr>
        </p:nvSpPr>
        <p:spPr/>
        <p:txBody>
          <a:bodyPr/>
          <a:lstStyle/>
          <a:p>
            <a:r>
              <a:rPr lang="en-US" dirty="0"/>
              <a:t>Setup AWS Guard Duty</a:t>
            </a:r>
          </a:p>
          <a:p>
            <a:r>
              <a:rPr lang="en-US" dirty="0"/>
              <a:t>Configure Lambda Function (use </a:t>
            </a:r>
            <a:r>
              <a:rPr lang="en-US" dirty="0" err="1"/>
              <a:t>splunk</a:t>
            </a:r>
            <a:r>
              <a:rPr lang="en-US" dirty="0"/>
              <a:t>-logging function)</a:t>
            </a:r>
          </a:p>
          <a:p>
            <a:r>
              <a:rPr lang="en-US" dirty="0"/>
              <a:t>Configure CloudWatch Events</a:t>
            </a:r>
          </a:p>
          <a:p>
            <a:r>
              <a:rPr lang="en-US" dirty="0"/>
              <a:t>Setup SQS Based S3 for S3 data collection</a:t>
            </a:r>
          </a:p>
          <a:p>
            <a:r>
              <a:rPr lang="en-US" dirty="0"/>
              <a:t>Generate Sample Events</a:t>
            </a:r>
          </a:p>
          <a:p>
            <a:endParaRPr lang="en-US" dirty="0"/>
          </a:p>
          <a:p>
            <a:endParaRPr lang="en-US" dirty="0"/>
          </a:p>
          <a:p>
            <a:endParaRPr lang="en-US" dirty="0"/>
          </a:p>
        </p:txBody>
      </p:sp>
      <p:sp>
        <p:nvSpPr>
          <p:cNvPr id="3" name="Title 2">
            <a:extLst>
              <a:ext uri="{FF2B5EF4-FFF2-40B4-BE49-F238E27FC236}">
                <a16:creationId xmlns:a16="http://schemas.microsoft.com/office/drawing/2014/main" id="{82C799E5-2581-C04D-96AC-E5782D2F916F}"/>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699E027-79FB-6940-92E7-E36E0A448D1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1867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2235200" y="2474913"/>
            <a:ext cx="7721600" cy="2235200"/>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3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Configure the rule details and Create rule</a:t>
            </a:r>
          </a:p>
        </p:txBody>
      </p:sp>
    </p:spTree>
    <p:extLst>
      <p:ext uri="{BB962C8B-B14F-4D97-AF65-F5344CB8AC3E}">
        <p14:creationId xmlns:p14="http://schemas.microsoft.com/office/powerpoint/2010/main" val="81001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2254250" y="2436813"/>
            <a:ext cx="7683500" cy="2311400"/>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4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Validate Rule was created</a:t>
            </a:r>
          </a:p>
        </p:txBody>
      </p:sp>
    </p:spTree>
    <p:extLst>
      <p:ext uri="{BB962C8B-B14F-4D97-AF65-F5344CB8AC3E}">
        <p14:creationId xmlns:p14="http://schemas.microsoft.com/office/powerpoint/2010/main" val="24582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D1B92-A753-D44E-8307-B9EE6A720676}"/>
              </a:ext>
            </a:extLst>
          </p:cNvPr>
          <p:cNvSpPr>
            <a:spLocks noGrp="1"/>
          </p:cNvSpPr>
          <p:nvPr>
            <p:ph type="title"/>
          </p:nvPr>
        </p:nvSpPr>
        <p:spPr>
          <a:xfrm>
            <a:off x="685800" y="1015156"/>
            <a:ext cx="5067299" cy="2954655"/>
          </a:xfrm>
        </p:spPr>
        <p:txBody>
          <a:bodyPr/>
          <a:lstStyle/>
          <a:p>
            <a:r>
              <a:rPr lang="en-US" dirty="0"/>
              <a:t>Setup SQS Based S3 for S3 data collection</a:t>
            </a:r>
          </a:p>
        </p:txBody>
      </p:sp>
      <p:sp>
        <p:nvSpPr>
          <p:cNvPr id="3" name="Text Placeholder 2">
            <a:extLst>
              <a:ext uri="{FF2B5EF4-FFF2-40B4-BE49-F238E27FC236}">
                <a16:creationId xmlns:a16="http://schemas.microsoft.com/office/drawing/2014/main" id="{EBED5C88-9EC4-B54E-9D75-9AF427DE162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46C311B-C06B-BE4F-89A4-97320516B48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22239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pic>
        <p:nvPicPr>
          <p:cNvPr id="6" name="Content Placeholder 5" descr="A screenshot of a cell phone&#10;&#10;Description automatically generated">
            <a:extLst>
              <a:ext uri="{FF2B5EF4-FFF2-40B4-BE49-F238E27FC236}">
                <a16:creationId xmlns:a16="http://schemas.microsoft.com/office/drawing/2014/main" id="{0BE8334E-7F32-D143-974E-2E155137330A}"/>
              </a:ext>
            </a:extLst>
          </p:cNvPr>
          <p:cNvPicPr>
            <a:picLocks noGrp="1" noChangeAspect="1"/>
          </p:cNvPicPr>
          <p:nvPr>
            <p:ph idx="1"/>
          </p:nvPr>
        </p:nvPicPr>
        <p:blipFill>
          <a:blip r:embed="rId2"/>
          <a:stretch>
            <a:fillRect/>
          </a:stretch>
        </p:blipFill>
        <p:spPr>
          <a:xfrm>
            <a:off x="2095092" y="2368550"/>
            <a:ext cx="7998641" cy="3803650"/>
          </a:xfrm>
        </p:spPr>
      </p:pic>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1 - Click on Configure now if you want to send your data to an S3 bucket</a:t>
            </a:r>
          </a:p>
        </p:txBody>
      </p:sp>
    </p:spTree>
    <p:extLst>
      <p:ext uri="{BB962C8B-B14F-4D97-AF65-F5344CB8AC3E}">
        <p14:creationId xmlns:p14="http://schemas.microsoft.com/office/powerpoint/2010/main" val="165319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pic>
        <p:nvPicPr>
          <p:cNvPr id="6" name="Content Placeholder 5">
            <a:extLst>
              <a:ext uri="{FF2B5EF4-FFF2-40B4-BE49-F238E27FC236}">
                <a16:creationId xmlns:a16="http://schemas.microsoft.com/office/drawing/2014/main" id="{0BE8334E-7F32-D143-974E-2E155137330A}"/>
              </a:ext>
            </a:extLst>
          </p:cNvPr>
          <p:cNvPicPr>
            <a:picLocks noGrp="1" noChangeAspect="1"/>
          </p:cNvPicPr>
          <p:nvPr>
            <p:ph idx="1"/>
          </p:nvPr>
        </p:nvPicPr>
        <p:blipFill>
          <a:blip r:embed="rId2"/>
          <a:srcRect/>
          <a:stretch/>
        </p:blipFill>
        <p:spPr>
          <a:xfrm>
            <a:off x="3510849" y="2368550"/>
            <a:ext cx="5167127" cy="3803650"/>
          </a:xfrm>
        </p:spPr>
      </p:pic>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2 – Either select an existing S3 bucket or create a new one</a:t>
            </a:r>
          </a:p>
        </p:txBody>
      </p:sp>
    </p:spTree>
    <p:extLst>
      <p:ext uri="{BB962C8B-B14F-4D97-AF65-F5344CB8AC3E}">
        <p14:creationId xmlns:p14="http://schemas.microsoft.com/office/powerpoint/2010/main" val="11719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3 – Create SQS Queue “</a:t>
            </a:r>
            <a:r>
              <a:rPr lang="en-US" i="1" dirty="0" err="1"/>
              <a:t>guardduty</a:t>
            </a:r>
            <a:r>
              <a:rPr lang="en-US" dirty="0"/>
              <a:t>” for GuardDuty Events</a:t>
            </a:r>
          </a:p>
        </p:txBody>
      </p:sp>
      <p:pic>
        <p:nvPicPr>
          <p:cNvPr id="8" name="Content Placeholder 7" descr="A screenshot of a cell phone&#10;&#10;Description automatically generated">
            <a:extLst>
              <a:ext uri="{FF2B5EF4-FFF2-40B4-BE49-F238E27FC236}">
                <a16:creationId xmlns:a16="http://schemas.microsoft.com/office/drawing/2014/main" id="{941D7179-6E08-594E-8AB1-63641E5F1853}"/>
              </a:ext>
            </a:extLst>
          </p:cNvPr>
          <p:cNvPicPr>
            <a:picLocks noGrp="1" noChangeAspect="1"/>
          </p:cNvPicPr>
          <p:nvPr>
            <p:ph idx="1"/>
          </p:nvPr>
        </p:nvPicPr>
        <p:blipFill>
          <a:blip r:embed="rId2"/>
          <a:stretch>
            <a:fillRect/>
          </a:stretch>
        </p:blipFill>
        <p:spPr>
          <a:xfrm>
            <a:off x="3471433" y="2368550"/>
            <a:ext cx="5245958" cy="3803650"/>
          </a:xfrm>
        </p:spPr>
      </p:pic>
    </p:spTree>
    <p:extLst>
      <p:ext uri="{BB962C8B-B14F-4D97-AF65-F5344CB8AC3E}">
        <p14:creationId xmlns:p14="http://schemas.microsoft.com/office/powerpoint/2010/main" val="112902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4 – Create SQS Queue “</a:t>
            </a:r>
            <a:r>
              <a:rPr lang="en-US" i="1" dirty="0" err="1"/>
              <a:t>guardduty-dlq</a:t>
            </a:r>
            <a:r>
              <a:rPr lang="en-US" dirty="0"/>
              <a:t>” for GuardDuty Events</a:t>
            </a:r>
          </a:p>
        </p:txBody>
      </p:sp>
      <p:pic>
        <p:nvPicPr>
          <p:cNvPr id="8" name="Content Placeholder 7">
            <a:extLst>
              <a:ext uri="{FF2B5EF4-FFF2-40B4-BE49-F238E27FC236}">
                <a16:creationId xmlns:a16="http://schemas.microsoft.com/office/drawing/2014/main" id="{941D7179-6E08-594E-8AB1-63641E5F1853}"/>
              </a:ext>
            </a:extLst>
          </p:cNvPr>
          <p:cNvPicPr>
            <a:picLocks noGrp="1" noChangeAspect="1"/>
          </p:cNvPicPr>
          <p:nvPr>
            <p:ph idx="1"/>
          </p:nvPr>
        </p:nvPicPr>
        <p:blipFill>
          <a:blip r:embed="rId2"/>
          <a:srcRect/>
          <a:stretch/>
        </p:blipFill>
        <p:spPr>
          <a:xfrm>
            <a:off x="3471433" y="2388186"/>
            <a:ext cx="5245958" cy="3764377"/>
          </a:xfrm>
        </p:spPr>
      </p:pic>
    </p:spTree>
    <p:extLst>
      <p:ext uri="{BB962C8B-B14F-4D97-AF65-F5344CB8AC3E}">
        <p14:creationId xmlns:p14="http://schemas.microsoft.com/office/powerpoint/2010/main" val="100808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5 – Click ”Add a permission” on ‘</a:t>
            </a:r>
            <a:r>
              <a:rPr lang="en-US" i="1" dirty="0" err="1"/>
              <a:t>guardduty</a:t>
            </a:r>
            <a:r>
              <a:rPr lang="en-US" dirty="0"/>
              <a:t>’ SQS </a:t>
            </a:r>
          </a:p>
        </p:txBody>
      </p:sp>
      <p:pic>
        <p:nvPicPr>
          <p:cNvPr id="8" name="Content Placeholder 7">
            <a:extLst>
              <a:ext uri="{FF2B5EF4-FFF2-40B4-BE49-F238E27FC236}">
                <a16:creationId xmlns:a16="http://schemas.microsoft.com/office/drawing/2014/main" id="{941D7179-6E08-594E-8AB1-63641E5F1853}"/>
              </a:ext>
            </a:extLst>
          </p:cNvPr>
          <p:cNvPicPr>
            <a:picLocks noGrp="1" noChangeAspect="1"/>
          </p:cNvPicPr>
          <p:nvPr>
            <p:ph idx="1"/>
          </p:nvPr>
        </p:nvPicPr>
        <p:blipFill>
          <a:blip r:embed="rId2"/>
          <a:srcRect/>
          <a:stretch/>
        </p:blipFill>
        <p:spPr>
          <a:xfrm>
            <a:off x="3471433" y="2742025"/>
            <a:ext cx="5245958" cy="3056699"/>
          </a:xfrm>
        </p:spPr>
      </p:pic>
      <p:sp>
        <p:nvSpPr>
          <p:cNvPr id="3" name="Left Arrow 2">
            <a:extLst>
              <a:ext uri="{FF2B5EF4-FFF2-40B4-BE49-F238E27FC236}">
                <a16:creationId xmlns:a16="http://schemas.microsoft.com/office/drawing/2014/main" id="{B9494EA8-BE65-6E49-8BE9-32C349DD709A}"/>
              </a:ext>
            </a:extLst>
          </p:cNvPr>
          <p:cNvSpPr/>
          <p:nvPr/>
        </p:nvSpPr>
        <p:spPr>
          <a:xfrm>
            <a:off x="6649278" y="3816626"/>
            <a:ext cx="2196548" cy="596348"/>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30742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6 – Click ”Add a permission” on ‘</a:t>
            </a:r>
            <a:r>
              <a:rPr lang="en-US" i="1" dirty="0" err="1"/>
              <a:t>guardduty</a:t>
            </a:r>
            <a:r>
              <a:rPr lang="en-US" dirty="0"/>
              <a:t>’ SQS </a:t>
            </a:r>
          </a:p>
        </p:txBody>
      </p:sp>
      <p:pic>
        <p:nvPicPr>
          <p:cNvPr id="8" name="Content Placeholder 7">
            <a:extLst>
              <a:ext uri="{FF2B5EF4-FFF2-40B4-BE49-F238E27FC236}">
                <a16:creationId xmlns:a16="http://schemas.microsoft.com/office/drawing/2014/main" id="{941D7179-6E08-594E-8AB1-63641E5F1853}"/>
              </a:ext>
            </a:extLst>
          </p:cNvPr>
          <p:cNvPicPr>
            <a:picLocks noGrp="1" noChangeAspect="1"/>
          </p:cNvPicPr>
          <p:nvPr>
            <p:ph idx="1"/>
          </p:nvPr>
        </p:nvPicPr>
        <p:blipFill rotWithShape="1">
          <a:blip r:embed="rId2"/>
          <a:srcRect b="64996"/>
          <a:stretch/>
        </p:blipFill>
        <p:spPr>
          <a:xfrm>
            <a:off x="1649894" y="2021986"/>
            <a:ext cx="7474237" cy="4160153"/>
          </a:xfrm>
        </p:spPr>
      </p:pic>
      <p:sp>
        <p:nvSpPr>
          <p:cNvPr id="3" name="Left Arrow 2">
            <a:extLst>
              <a:ext uri="{FF2B5EF4-FFF2-40B4-BE49-F238E27FC236}">
                <a16:creationId xmlns:a16="http://schemas.microsoft.com/office/drawing/2014/main" id="{B9494EA8-BE65-6E49-8BE9-32C349DD709A}"/>
              </a:ext>
            </a:extLst>
          </p:cNvPr>
          <p:cNvSpPr/>
          <p:nvPr/>
        </p:nvSpPr>
        <p:spPr>
          <a:xfrm>
            <a:off x="8025856" y="3876260"/>
            <a:ext cx="2628891" cy="596348"/>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Check box Everybody</a:t>
            </a:r>
          </a:p>
        </p:txBody>
      </p:sp>
      <p:sp>
        <p:nvSpPr>
          <p:cNvPr id="6" name="Left Arrow 5">
            <a:extLst>
              <a:ext uri="{FF2B5EF4-FFF2-40B4-BE49-F238E27FC236}">
                <a16:creationId xmlns:a16="http://schemas.microsoft.com/office/drawing/2014/main" id="{B3DBA2FC-BE0C-3046-A98E-B66CA53A0327}"/>
              </a:ext>
            </a:extLst>
          </p:cNvPr>
          <p:cNvSpPr/>
          <p:nvPr/>
        </p:nvSpPr>
        <p:spPr>
          <a:xfrm>
            <a:off x="7373188" y="4545495"/>
            <a:ext cx="2628890" cy="596348"/>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Check box All SQS</a:t>
            </a:r>
          </a:p>
        </p:txBody>
      </p:sp>
    </p:spTree>
    <p:extLst>
      <p:ext uri="{BB962C8B-B14F-4D97-AF65-F5344CB8AC3E}">
        <p14:creationId xmlns:p14="http://schemas.microsoft.com/office/powerpoint/2010/main" val="197398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7 – Click ”Configure Queue” on ‘</a:t>
            </a:r>
            <a:r>
              <a:rPr lang="en-US" i="1" dirty="0" err="1"/>
              <a:t>guardduty</a:t>
            </a:r>
            <a:r>
              <a:rPr lang="en-US" dirty="0"/>
              <a:t>’ SQS </a:t>
            </a:r>
          </a:p>
        </p:txBody>
      </p:sp>
      <p:pic>
        <p:nvPicPr>
          <p:cNvPr id="8" name="Content Placeholder 7">
            <a:extLst>
              <a:ext uri="{FF2B5EF4-FFF2-40B4-BE49-F238E27FC236}">
                <a16:creationId xmlns:a16="http://schemas.microsoft.com/office/drawing/2014/main" id="{941D7179-6E08-594E-8AB1-63641E5F1853}"/>
              </a:ext>
            </a:extLst>
          </p:cNvPr>
          <p:cNvPicPr>
            <a:picLocks noGrp="1" noChangeAspect="1"/>
          </p:cNvPicPr>
          <p:nvPr>
            <p:ph idx="1"/>
          </p:nvPr>
        </p:nvPicPr>
        <p:blipFill>
          <a:blip r:embed="rId2"/>
          <a:srcRect/>
          <a:stretch/>
        </p:blipFill>
        <p:spPr>
          <a:xfrm>
            <a:off x="3471433" y="2742025"/>
            <a:ext cx="5245958" cy="3056699"/>
          </a:xfrm>
        </p:spPr>
      </p:pic>
      <p:sp>
        <p:nvSpPr>
          <p:cNvPr id="3" name="Left Arrow 2">
            <a:extLst>
              <a:ext uri="{FF2B5EF4-FFF2-40B4-BE49-F238E27FC236}">
                <a16:creationId xmlns:a16="http://schemas.microsoft.com/office/drawing/2014/main" id="{B9494EA8-BE65-6E49-8BE9-32C349DD709A}"/>
              </a:ext>
            </a:extLst>
          </p:cNvPr>
          <p:cNvSpPr/>
          <p:nvPr/>
        </p:nvSpPr>
        <p:spPr>
          <a:xfrm>
            <a:off x="6609521" y="3588026"/>
            <a:ext cx="2196548" cy="596348"/>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7829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Setup AWS Guard Duty</a:t>
            </a:r>
          </a:p>
        </p:txBody>
      </p:sp>
      <p:sp>
        <p:nvSpPr>
          <p:cNvPr id="4" name="Text Placeholder 3">
            <a:extLst>
              <a:ext uri="{FF2B5EF4-FFF2-40B4-BE49-F238E27FC236}">
                <a16:creationId xmlns:a16="http://schemas.microsoft.com/office/drawing/2014/main" id="{877D9E66-A5E3-B24B-9A63-A9A823A8326C}"/>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F031553C-7018-794E-A2A3-58142A3DD9A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9903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FF86-D226-E441-B9E8-D8C8CF9E7614}"/>
              </a:ext>
            </a:extLst>
          </p:cNvPr>
          <p:cNvSpPr>
            <a:spLocks noGrp="1"/>
          </p:cNvSpPr>
          <p:nvPr>
            <p:ph type="title"/>
          </p:nvPr>
        </p:nvSpPr>
        <p:spPr/>
        <p:txBody>
          <a:bodyPr/>
          <a:lstStyle/>
          <a:p>
            <a:r>
              <a:rPr lang="en-US" dirty="0"/>
              <a:t>Setup S3 bucket on GuardDuty</a:t>
            </a:r>
          </a:p>
        </p:txBody>
      </p:sp>
      <p:sp>
        <p:nvSpPr>
          <p:cNvPr id="4" name="Text Placeholder 3">
            <a:extLst>
              <a:ext uri="{FF2B5EF4-FFF2-40B4-BE49-F238E27FC236}">
                <a16:creationId xmlns:a16="http://schemas.microsoft.com/office/drawing/2014/main" id="{3FBA2C86-EB9F-EF40-A261-F9CCB5F43648}"/>
              </a:ext>
            </a:extLst>
          </p:cNvPr>
          <p:cNvSpPr>
            <a:spLocks noGrp="1"/>
          </p:cNvSpPr>
          <p:nvPr>
            <p:ph type="body" idx="13"/>
          </p:nvPr>
        </p:nvSpPr>
        <p:spPr/>
        <p:txBody>
          <a:bodyPr/>
          <a:lstStyle/>
          <a:p>
            <a:r>
              <a:rPr lang="en-US" dirty="0"/>
              <a:t>Step 8 – Enable Redrive Policy, select the “</a:t>
            </a:r>
            <a:r>
              <a:rPr lang="en-US" i="1" dirty="0" err="1"/>
              <a:t>guardduty-dlq</a:t>
            </a:r>
            <a:r>
              <a:rPr lang="en-US" dirty="0"/>
              <a:t>” and maximum to 3</a:t>
            </a:r>
          </a:p>
        </p:txBody>
      </p:sp>
      <p:pic>
        <p:nvPicPr>
          <p:cNvPr id="8" name="Content Placeholder 7">
            <a:extLst>
              <a:ext uri="{FF2B5EF4-FFF2-40B4-BE49-F238E27FC236}">
                <a16:creationId xmlns:a16="http://schemas.microsoft.com/office/drawing/2014/main" id="{941D7179-6E08-594E-8AB1-63641E5F1853}"/>
              </a:ext>
            </a:extLst>
          </p:cNvPr>
          <p:cNvPicPr>
            <a:picLocks noGrp="1" noChangeAspect="1"/>
          </p:cNvPicPr>
          <p:nvPr>
            <p:ph idx="1"/>
          </p:nvPr>
        </p:nvPicPr>
        <p:blipFill>
          <a:blip r:embed="rId2"/>
          <a:srcRect/>
          <a:stretch/>
        </p:blipFill>
        <p:spPr>
          <a:xfrm>
            <a:off x="3274715" y="2021986"/>
            <a:ext cx="4224595" cy="4160153"/>
          </a:xfrm>
        </p:spPr>
      </p:pic>
      <p:sp>
        <p:nvSpPr>
          <p:cNvPr id="3" name="Left Arrow 2">
            <a:extLst>
              <a:ext uri="{FF2B5EF4-FFF2-40B4-BE49-F238E27FC236}">
                <a16:creationId xmlns:a16="http://schemas.microsoft.com/office/drawing/2014/main" id="{B9494EA8-BE65-6E49-8BE9-32C349DD709A}"/>
              </a:ext>
            </a:extLst>
          </p:cNvPr>
          <p:cNvSpPr/>
          <p:nvPr/>
        </p:nvSpPr>
        <p:spPr>
          <a:xfrm>
            <a:off x="6740469" y="4077989"/>
            <a:ext cx="2360536" cy="596348"/>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Select </a:t>
            </a:r>
            <a:r>
              <a:rPr lang="en-US" kern="100" spc="-30" dirty="0" err="1">
                <a:solidFill>
                  <a:schemeClr val="bg1"/>
                </a:solidFill>
                <a:latin typeface="+mj-lt"/>
              </a:rPr>
              <a:t>guardduty-dlq</a:t>
            </a:r>
            <a:endParaRPr lang="en-US" kern="100" spc="-30" dirty="0">
              <a:solidFill>
                <a:schemeClr val="bg1"/>
              </a:solidFill>
              <a:latin typeface="+mj-lt"/>
            </a:endParaRPr>
          </a:p>
        </p:txBody>
      </p:sp>
      <p:sp>
        <p:nvSpPr>
          <p:cNvPr id="6" name="Left Arrow 5">
            <a:extLst>
              <a:ext uri="{FF2B5EF4-FFF2-40B4-BE49-F238E27FC236}">
                <a16:creationId xmlns:a16="http://schemas.microsoft.com/office/drawing/2014/main" id="{B3DBA2FC-BE0C-3046-A98E-B66CA53A0327}"/>
              </a:ext>
            </a:extLst>
          </p:cNvPr>
          <p:cNvSpPr/>
          <p:nvPr/>
        </p:nvSpPr>
        <p:spPr>
          <a:xfrm>
            <a:off x="4988628" y="4454977"/>
            <a:ext cx="1085012" cy="438720"/>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Set to 3</a:t>
            </a:r>
          </a:p>
        </p:txBody>
      </p:sp>
      <p:sp>
        <p:nvSpPr>
          <p:cNvPr id="5" name="Left Arrow 4">
            <a:extLst>
              <a:ext uri="{FF2B5EF4-FFF2-40B4-BE49-F238E27FC236}">
                <a16:creationId xmlns:a16="http://schemas.microsoft.com/office/drawing/2014/main" id="{37EC1562-FEF7-EB44-809B-FD2BA4E07A2A}"/>
              </a:ext>
            </a:extLst>
          </p:cNvPr>
          <p:cNvSpPr/>
          <p:nvPr/>
        </p:nvSpPr>
        <p:spPr>
          <a:xfrm>
            <a:off x="4539539" y="4045373"/>
            <a:ext cx="487017" cy="240087"/>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9719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D63D-9018-624D-B33F-0CE9E868F2E1}"/>
              </a:ext>
            </a:extLst>
          </p:cNvPr>
          <p:cNvSpPr>
            <a:spLocks noGrp="1"/>
          </p:cNvSpPr>
          <p:nvPr>
            <p:ph type="title"/>
          </p:nvPr>
        </p:nvSpPr>
        <p:spPr/>
        <p:txBody>
          <a:bodyPr/>
          <a:lstStyle/>
          <a:p>
            <a:r>
              <a:rPr lang="en-US" dirty="0"/>
              <a:t>Generate Sample Events</a:t>
            </a:r>
          </a:p>
        </p:txBody>
      </p:sp>
      <p:sp>
        <p:nvSpPr>
          <p:cNvPr id="3" name="Subtitle 2">
            <a:extLst>
              <a:ext uri="{FF2B5EF4-FFF2-40B4-BE49-F238E27FC236}">
                <a16:creationId xmlns:a16="http://schemas.microsoft.com/office/drawing/2014/main" id="{3C4183BD-530D-BE44-9657-FD4D1C23A66E}"/>
              </a:ext>
            </a:extLst>
          </p:cNvPr>
          <p:cNvSpPr>
            <a:spLocks noGrp="1"/>
          </p:cNvSpPr>
          <p:nvPr>
            <p:ph type="body" idx="1"/>
          </p:nvPr>
        </p:nvSpPr>
        <p:spPr/>
        <p:txBody>
          <a:bodyPr/>
          <a:lstStyle/>
          <a:p>
            <a:r>
              <a:rPr lang="en-US" dirty="0"/>
              <a:t>Guard Duty Test</a:t>
            </a:r>
          </a:p>
        </p:txBody>
      </p:sp>
      <p:sp>
        <p:nvSpPr>
          <p:cNvPr id="4" name="Text Placeholder 3">
            <a:extLst>
              <a:ext uri="{FF2B5EF4-FFF2-40B4-BE49-F238E27FC236}">
                <a16:creationId xmlns:a16="http://schemas.microsoft.com/office/drawing/2014/main" id="{91AAD2C5-721B-3340-9173-69B91B153F4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9381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84D8A28-94AE-0F42-B845-5FF5AC992339}"/>
              </a:ext>
            </a:extLst>
          </p:cNvPr>
          <p:cNvPicPr>
            <a:picLocks noGrp="1" noChangeAspect="1"/>
          </p:cNvPicPr>
          <p:nvPr>
            <p:ph sz="quarter" idx="10"/>
          </p:nvPr>
        </p:nvPicPr>
        <p:blipFill rotWithShape="1">
          <a:blip r:embed="rId2"/>
          <a:srcRect r="88594" b="-668"/>
          <a:stretch/>
        </p:blipFill>
        <p:spPr>
          <a:xfrm>
            <a:off x="1184920" y="1281113"/>
            <a:ext cx="1124328" cy="4670236"/>
          </a:xfrm>
        </p:spPr>
      </p:pic>
      <p:sp>
        <p:nvSpPr>
          <p:cNvPr id="3" name="Title 2">
            <a:extLst>
              <a:ext uri="{FF2B5EF4-FFF2-40B4-BE49-F238E27FC236}">
                <a16:creationId xmlns:a16="http://schemas.microsoft.com/office/drawing/2014/main" id="{7B73BBE7-18E3-3D48-B8B5-0E87736A3D00}"/>
              </a:ext>
            </a:extLst>
          </p:cNvPr>
          <p:cNvSpPr>
            <a:spLocks noGrp="1"/>
          </p:cNvSpPr>
          <p:nvPr>
            <p:ph type="title"/>
          </p:nvPr>
        </p:nvSpPr>
        <p:spPr/>
        <p:txBody>
          <a:bodyPr/>
          <a:lstStyle/>
          <a:p>
            <a:r>
              <a:rPr lang="en-US" dirty="0"/>
              <a:t>Generate Sample Events Guard Duty</a:t>
            </a:r>
          </a:p>
        </p:txBody>
      </p:sp>
      <p:pic>
        <p:nvPicPr>
          <p:cNvPr id="7" name="Content Placeholder 5">
            <a:extLst>
              <a:ext uri="{FF2B5EF4-FFF2-40B4-BE49-F238E27FC236}">
                <a16:creationId xmlns:a16="http://schemas.microsoft.com/office/drawing/2014/main" id="{030585ED-CD5D-024A-B145-BFB2715E214E}"/>
              </a:ext>
            </a:extLst>
          </p:cNvPr>
          <p:cNvPicPr>
            <a:picLocks noChangeAspect="1"/>
          </p:cNvPicPr>
          <p:nvPr/>
        </p:nvPicPr>
        <p:blipFill>
          <a:blip r:embed="rId3"/>
          <a:stretch>
            <a:fillRect/>
          </a:stretch>
        </p:blipFill>
        <p:spPr>
          <a:xfrm>
            <a:off x="2787172" y="1281113"/>
            <a:ext cx="7454567" cy="4622800"/>
          </a:xfrm>
          <a:prstGeom prst="rect">
            <a:avLst/>
          </a:prstGeom>
        </p:spPr>
      </p:pic>
      <p:sp>
        <p:nvSpPr>
          <p:cNvPr id="8" name="TextBox 7">
            <a:extLst>
              <a:ext uri="{FF2B5EF4-FFF2-40B4-BE49-F238E27FC236}">
                <a16:creationId xmlns:a16="http://schemas.microsoft.com/office/drawing/2014/main" id="{10ECDAF5-01B1-0C4D-B300-32BAE0BDD0CB}"/>
              </a:ext>
            </a:extLst>
          </p:cNvPr>
          <p:cNvSpPr txBox="1"/>
          <p:nvPr/>
        </p:nvSpPr>
        <p:spPr>
          <a:xfrm>
            <a:off x="814136" y="911781"/>
            <a:ext cx="1865895" cy="369332"/>
          </a:xfrm>
          <a:prstGeom prst="rect">
            <a:avLst/>
          </a:prstGeom>
          <a:noFill/>
        </p:spPr>
        <p:txBody>
          <a:bodyPr wrap="none" lIns="0" tIns="0" rIns="0" bIns="0" rtlCol="0">
            <a:spAutoFit/>
          </a:bodyPr>
          <a:lstStyle/>
          <a:p>
            <a:r>
              <a:rPr lang="en-US" sz="2400" dirty="0"/>
              <a:t>Click Settings</a:t>
            </a:r>
          </a:p>
        </p:txBody>
      </p:sp>
      <p:cxnSp>
        <p:nvCxnSpPr>
          <p:cNvPr id="10" name="Straight Arrow Connector 9">
            <a:extLst>
              <a:ext uri="{FF2B5EF4-FFF2-40B4-BE49-F238E27FC236}">
                <a16:creationId xmlns:a16="http://schemas.microsoft.com/office/drawing/2014/main" id="{6274ABAA-1080-5D4B-BE78-F79874449FE4}"/>
              </a:ext>
            </a:extLst>
          </p:cNvPr>
          <p:cNvCxnSpPr>
            <a:cxnSpLocks/>
          </p:cNvCxnSpPr>
          <p:nvPr/>
        </p:nvCxnSpPr>
        <p:spPr>
          <a:xfrm>
            <a:off x="1596325" y="2092271"/>
            <a:ext cx="1317356" cy="1239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ADBB7F-209A-3449-8648-43794F6C613B}"/>
              </a:ext>
            </a:extLst>
          </p:cNvPr>
          <p:cNvSpPr txBox="1"/>
          <p:nvPr/>
        </p:nvSpPr>
        <p:spPr>
          <a:xfrm>
            <a:off x="5766155" y="2771577"/>
            <a:ext cx="4475584" cy="369332"/>
          </a:xfrm>
          <a:prstGeom prst="rect">
            <a:avLst/>
          </a:prstGeom>
          <a:noFill/>
        </p:spPr>
        <p:txBody>
          <a:bodyPr wrap="none" lIns="0" tIns="0" rIns="0" bIns="0" rtlCol="0">
            <a:spAutoFit/>
          </a:bodyPr>
          <a:lstStyle/>
          <a:p>
            <a:r>
              <a:rPr lang="en-US" sz="2400" dirty="0"/>
              <a:t>Click “Generate sample findings”</a:t>
            </a:r>
          </a:p>
        </p:txBody>
      </p:sp>
      <p:cxnSp>
        <p:nvCxnSpPr>
          <p:cNvPr id="14" name="Straight Arrow Connector 13">
            <a:extLst>
              <a:ext uri="{FF2B5EF4-FFF2-40B4-BE49-F238E27FC236}">
                <a16:creationId xmlns:a16="http://schemas.microsoft.com/office/drawing/2014/main" id="{8AAB23E1-BA5C-5745-97EE-6437E0CC72B5}"/>
              </a:ext>
            </a:extLst>
          </p:cNvPr>
          <p:cNvCxnSpPr>
            <a:cxnSpLocks/>
          </p:cNvCxnSpPr>
          <p:nvPr/>
        </p:nvCxnSpPr>
        <p:spPr>
          <a:xfrm flipH="1">
            <a:off x="5053907" y="3140909"/>
            <a:ext cx="1189327" cy="93514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A77E-C1E5-9A45-A593-25630D4BB9D0}"/>
              </a:ext>
            </a:extLst>
          </p:cNvPr>
          <p:cNvSpPr>
            <a:spLocks noGrp="1"/>
          </p:cNvSpPr>
          <p:nvPr>
            <p:ph type="title"/>
          </p:nvPr>
        </p:nvSpPr>
        <p:spPr/>
        <p:txBody>
          <a:bodyPr/>
          <a:lstStyle/>
          <a:p>
            <a:r>
              <a:rPr lang="en-US"/>
              <a:t>Thanks</a:t>
            </a:r>
          </a:p>
        </p:txBody>
      </p:sp>
      <p:sp>
        <p:nvSpPr>
          <p:cNvPr id="4" name="Text Placeholder 3">
            <a:extLst>
              <a:ext uri="{FF2B5EF4-FFF2-40B4-BE49-F238E27FC236}">
                <a16:creationId xmlns:a16="http://schemas.microsoft.com/office/drawing/2014/main" id="{F4F4558F-E1C5-4E41-B062-2CC6AA1F8D5E}"/>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64764178-365C-4945-9834-6DA30A7565B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5367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4280" y="1281113"/>
            <a:ext cx="9743440" cy="4622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1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1455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455613" y="1968318"/>
            <a:ext cx="11280775" cy="324839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2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29637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455613" y="1986036"/>
            <a:ext cx="11280775" cy="3212953"/>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3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3182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57011"/>
            <a:ext cx="8907242" cy="4078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4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12521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81124"/>
            <a:ext cx="8907242" cy="4030573"/>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5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84712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Lambda Function</a:t>
            </a:r>
          </a:p>
        </p:txBody>
      </p:sp>
      <p:sp>
        <p:nvSpPr>
          <p:cNvPr id="4" name="Text Placeholder 3">
            <a:extLst>
              <a:ext uri="{FF2B5EF4-FFF2-40B4-BE49-F238E27FC236}">
                <a16:creationId xmlns:a16="http://schemas.microsoft.com/office/drawing/2014/main" id="{06DD62DC-6B34-B647-A05B-DB3D54823A1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82CA73C9-FB92-6147-9D6D-983D4922B39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2290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53</TotalTime>
  <Words>434</Words>
  <Application>Microsoft Macintosh PowerPoint</Application>
  <PresentationFormat>Widescreen</PresentationFormat>
  <Paragraphs>69</Paragraphs>
  <Slides>33</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.LucidaGrandeUI</vt:lpstr>
      <vt:lpstr>Arial</vt:lpstr>
      <vt:lpstr>Calibri</vt:lpstr>
      <vt:lpstr>Gotham Book</vt:lpstr>
      <vt:lpstr>Wingdings 3</vt:lpstr>
      <vt:lpstr>Splunk2017</vt:lpstr>
      <vt:lpstr>newpinkSplunk</vt:lpstr>
      <vt:lpstr>Cooking with AWS and Splunk</vt:lpstr>
      <vt:lpstr>Agenda</vt:lpstr>
      <vt:lpstr>Setup AWS Guard Duty</vt:lpstr>
      <vt:lpstr>Setup Guard Duty 1 of 5</vt:lpstr>
      <vt:lpstr>Setup Guard Duty 2 of 5</vt:lpstr>
      <vt:lpstr>Setup Guard Duty 3 of 5</vt:lpstr>
      <vt:lpstr>Setup Guard Duty 4 of 5</vt:lpstr>
      <vt:lpstr>Setup Guard Duty 5 of 5</vt:lpstr>
      <vt:lpstr>Configure Lambda Function</vt:lpstr>
      <vt:lpstr>Create Lambda Function 1 of 7</vt:lpstr>
      <vt:lpstr>Create Lambda Function 2 of 7</vt:lpstr>
      <vt:lpstr>Create Lambda Function 3 of 7</vt:lpstr>
      <vt:lpstr>Create Lambda Function 4 of 7</vt:lpstr>
      <vt:lpstr>Create Lambda Function 5 of 7</vt:lpstr>
      <vt:lpstr>Create Lambda Function 6 of 7</vt:lpstr>
      <vt:lpstr>Create Lambda Function 7 of 7</vt:lpstr>
      <vt:lpstr>Configure CloudWatch Events</vt:lpstr>
      <vt:lpstr>Configure CloudWatch Events</vt:lpstr>
      <vt:lpstr>Configure CloudWatch Events 2 of 4</vt:lpstr>
      <vt:lpstr>Configure CloudWatch Events 3 of 4</vt:lpstr>
      <vt:lpstr>Configure CloudWatch Events 4 of 4</vt:lpstr>
      <vt:lpstr>Setup SQS Based S3 for S3 data collection</vt:lpstr>
      <vt:lpstr>Setup S3 bucket on GuardDuty</vt:lpstr>
      <vt:lpstr>Setup S3 bucket on GuardDuty</vt:lpstr>
      <vt:lpstr>Setup S3 bucket on GuardDuty</vt:lpstr>
      <vt:lpstr>Setup S3 bucket on GuardDuty</vt:lpstr>
      <vt:lpstr>Setup S3 bucket on GuardDuty</vt:lpstr>
      <vt:lpstr>Setup S3 bucket on GuardDuty</vt:lpstr>
      <vt:lpstr>Setup S3 bucket on GuardDuty</vt:lpstr>
      <vt:lpstr>Setup S3 bucket on GuardDuty</vt:lpstr>
      <vt:lpstr>Generate Sample Events</vt:lpstr>
      <vt:lpstr>Generate Sample Events Guard Duty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5</cp:revision>
  <dcterms:created xsi:type="dcterms:W3CDTF">2019-05-16T12:34:14Z</dcterms:created>
  <dcterms:modified xsi:type="dcterms:W3CDTF">2020-02-06T19:36:22Z</dcterms:modified>
</cp:coreProperties>
</file>